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0233600" cy="31089600"/>
  <p:notesSz cx="6858000" cy="91440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220E"/>
    <a:srgbClr val="5F8BA6"/>
    <a:srgbClr val="B25D26"/>
    <a:srgbClr val="E8BB6A"/>
    <a:srgbClr val="A56832"/>
    <a:srgbClr val="FBCE20"/>
    <a:srgbClr val="083566"/>
    <a:srgbClr val="00A3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4D43B0-915E-4C30-BC76-FB1D5259BAEB}" v="8" dt="2025-04-11T19:24:27.9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17"/>
    <p:restoredTop sz="94658"/>
  </p:normalViewPr>
  <p:slideViewPr>
    <p:cSldViewPr snapToGrid="0" snapToObjects="1">
      <p:cViewPr>
        <p:scale>
          <a:sx n="66" d="100"/>
          <a:sy n="66" d="100"/>
        </p:scale>
        <p:origin x="-9894" y="-80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2.jpeg>
</file>

<file path=ppt/media/image3.png>
</file>

<file path=ppt/media/image4.png>
</file>

<file path=ppt/media/image5.png>
</file>

<file path=ppt/media/image6.pn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5088045"/>
            <a:ext cx="34198560" cy="10823787"/>
          </a:xfrm>
        </p:spPr>
        <p:txBody>
          <a:bodyPr anchor="b"/>
          <a:lstStyle>
            <a:lvl1pPr algn="ctr">
              <a:defRPr sz="26400"/>
            </a:lvl1pPr>
          </a:lstStyle>
          <a:p>
            <a:r>
              <a:rPr lang="en-US"/>
              <a:t>Click to edit Master title style</a:t>
            </a:r>
            <a:endParaRPr lang="en-US" dirty="0"/>
          </a:p>
        </p:txBody>
      </p:sp>
      <p:sp>
        <p:nvSpPr>
          <p:cNvPr id="3" name="Subtitle 2"/>
          <p:cNvSpPr>
            <a:spLocks noGrp="1"/>
          </p:cNvSpPr>
          <p:nvPr>
            <p:ph type="subTitle" idx="1"/>
          </p:nvPr>
        </p:nvSpPr>
        <p:spPr>
          <a:xfrm>
            <a:off x="5029200" y="16329239"/>
            <a:ext cx="30175200" cy="7506121"/>
          </a:xfrm>
        </p:spPr>
        <p:txBody>
          <a:bodyPr/>
          <a:lstStyle>
            <a:lvl1pPr marL="0" indent="0" algn="ctr">
              <a:buNone/>
              <a:defRPr sz="10560"/>
            </a:lvl1pPr>
            <a:lvl2pPr marL="2011680" indent="0" algn="ctr">
              <a:buNone/>
              <a:defRPr sz="8800"/>
            </a:lvl2pPr>
            <a:lvl3pPr marL="4023360" indent="0" algn="ctr">
              <a:buNone/>
              <a:defRPr sz="7920"/>
            </a:lvl3pPr>
            <a:lvl4pPr marL="6035040" indent="0" algn="ctr">
              <a:buNone/>
              <a:defRPr sz="7040"/>
            </a:lvl4pPr>
            <a:lvl5pPr marL="8046720" indent="0" algn="ctr">
              <a:buNone/>
              <a:defRPr sz="7040"/>
            </a:lvl5pPr>
            <a:lvl6pPr marL="10058400" indent="0" algn="ctr">
              <a:buNone/>
              <a:defRPr sz="7040"/>
            </a:lvl6pPr>
            <a:lvl7pPr marL="12070080" indent="0" algn="ctr">
              <a:buNone/>
              <a:defRPr sz="7040"/>
            </a:lvl7pPr>
            <a:lvl8pPr marL="14081760" indent="0" algn="ctr">
              <a:buNone/>
              <a:defRPr sz="7040"/>
            </a:lvl8pPr>
            <a:lvl9pPr marL="16093440" indent="0" algn="ctr">
              <a:buNone/>
              <a:defRPr sz="7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94657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4070510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792172" y="1655233"/>
            <a:ext cx="8675370" cy="263469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66062" y="1655233"/>
            <a:ext cx="25523190" cy="263469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870293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40891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45107" y="7750819"/>
            <a:ext cx="34701480" cy="12932408"/>
          </a:xfrm>
        </p:spPr>
        <p:txBody>
          <a:bodyPr anchor="b"/>
          <a:lstStyle>
            <a:lvl1pPr>
              <a:defRPr sz="26400"/>
            </a:lvl1pPr>
          </a:lstStyle>
          <a:p>
            <a:r>
              <a:rPr lang="en-US"/>
              <a:t>Click to edit Master title style</a:t>
            </a:r>
            <a:endParaRPr lang="en-US" dirty="0"/>
          </a:p>
        </p:txBody>
      </p:sp>
      <p:sp>
        <p:nvSpPr>
          <p:cNvPr id="3" name="Text Placeholder 2"/>
          <p:cNvSpPr>
            <a:spLocks noGrp="1"/>
          </p:cNvSpPr>
          <p:nvPr>
            <p:ph type="body" idx="1"/>
          </p:nvPr>
        </p:nvSpPr>
        <p:spPr>
          <a:xfrm>
            <a:off x="2745107" y="20805572"/>
            <a:ext cx="34701480" cy="6800848"/>
          </a:xfrm>
        </p:spPr>
        <p:txBody>
          <a:bodyPr/>
          <a:lstStyle>
            <a:lvl1pPr marL="0" indent="0">
              <a:buNone/>
              <a:defRPr sz="10560">
                <a:solidFill>
                  <a:schemeClr val="tx1"/>
                </a:solidFill>
              </a:defRPr>
            </a:lvl1pPr>
            <a:lvl2pPr marL="2011680" indent="0">
              <a:buNone/>
              <a:defRPr sz="8800">
                <a:solidFill>
                  <a:schemeClr val="tx1">
                    <a:tint val="75000"/>
                  </a:schemeClr>
                </a:solidFill>
              </a:defRPr>
            </a:lvl2pPr>
            <a:lvl3pPr marL="4023360" indent="0">
              <a:buNone/>
              <a:defRPr sz="7920">
                <a:solidFill>
                  <a:schemeClr val="tx1">
                    <a:tint val="75000"/>
                  </a:schemeClr>
                </a:solidFill>
              </a:defRPr>
            </a:lvl3pPr>
            <a:lvl4pPr marL="6035040" indent="0">
              <a:buNone/>
              <a:defRPr sz="7040">
                <a:solidFill>
                  <a:schemeClr val="tx1">
                    <a:tint val="75000"/>
                  </a:schemeClr>
                </a:solidFill>
              </a:defRPr>
            </a:lvl4pPr>
            <a:lvl5pPr marL="8046720" indent="0">
              <a:buNone/>
              <a:defRPr sz="7040">
                <a:solidFill>
                  <a:schemeClr val="tx1">
                    <a:tint val="75000"/>
                  </a:schemeClr>
                </a:solidFill>
              </a:defRPr>
            </a:lvl5pPr>
            <a:lvl6pPr marL="10058400" indent="0">
              <a:buNone/>
              <a:defRPr sz="7040">
                <a:solidFill>
                  <a:schemeClr val="tx1">
                    <a:tint val="75000"/>
                  </a:schemeClr>
                </a:solidFill>
              </a:defRPr>
            </a:lvl6pPr>
            <a:lvl7pPr marL="12070080" indent="0">
              <a:buNone/>
              <a:defRPr sz="7040">
                <a:solidFill>
                  <a:schemeClr val="tx1">
                    <a:tint val="75000"/>
                  </a:schemeClr>
                </a:solidFill>
              </a:defRPr>
            </a:lvl7pPr>
            <a:lvl8pPr marL="14081760" indent="0">
              <a:buNone/>
              <a:defRPr sz="7040">
                <a:solidFill>
                  <a:schemeClr val="tx1">
                    <a:tint val="75000"/>
                  </a:schemeClr>
                </a:solidFill>
              </a:defRPr>
            </a:lvl8pPr>
            <a:lvl9pPr marL="16093440" indent="0">
              <a:buNone/>
              <a:defRPr sz="70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314636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660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3682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E677B0-419F-3346-AEA6-E537A8118DFA}"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515731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71300" y="1655240"/>
            <a:ext cx="34701480" cy="60092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71305" y="7621272"/>
            <a:ext cx="17020696"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4" name="Content Placeholder 3"/>
          <p:cNvSpPr>
            <a:spLocks noGrp="1"/>
          </p:cNvSpPr>
          <p:nvPr>
            <p:ph sz="half" idx="2"/>
          </p:nvPr>
        </p:nvSpPr>
        <p:spPr>
          <a:xfrm>
            <a:off x="2771305" y="11356340"/>
            <a:ext cx="17020696"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368262" y="7621272"/>
            <a:ext cx="17104520"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6" name="Content Placeholder 5"/>
          <p:cNvSpPr>
            <a:spLocks noGrp="1"/>
          </p:cNvSpPr>
          <p:nvPr>
            <p:ph sz="quarter" idx="4"/>
          </p:nvPr>
        </p:nvSpPr>
        <p:spPr>
          <a:xfrm>
            <a:off x="20368262" y="11356340"/>
            <a:ext cx="17104520"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E677B0-419F-3346-AEA6-E537A8118DFA}" type="datetimeFigureOut">
              <a:rPr lang="en-US" smtClean="0"/>
              <a:t>4/14/2025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16926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E677B0-419F-3346-AEA6-E537A8118DFA}" type="datetimeFigureOut">
              <a:rPr lang="en-US" smtClean="0"/>
              <a:t>4/14/2025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729226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E677B0-419F-3346-AEA6-E537A8118DFA}" type="datetimeFigureOut">
              <a:rPr lang="en-US" smtClean="0"/>
              <a:t>4/14/2025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916067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Content Placeholder 2"/>
          <p:cNvSpPr>
            <a:spLocks noGrp="1"/>
          </p:cNvSpPr>
          <p:nvPr>
            <p:ph idx="1"/>
          </p:nvPr>
        </p:nvSpPr>
        <p:spPr>
          <a:xfrm>
            <a:off x="17104520" y="4476333"/>
            <a:ext cx="20368260" cy="22093767"/>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08776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04520" y="4476333"/>
            <a:ext cx="20368260" cy="22093767"/>
          </a:xfrm>
        </p:spPr>
        <p:txBody>
          <a:bodyPr anchor="t"/>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r>
              <a:rPr lang="en-US"/>
              <a:t>Click icon to add picture</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88776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6060" y="1655240"/>
            <a:ext cx="34701480" cy="600921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66060" y="8276166"/>
            <a:ext cx="34701480" cy="197260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66060" y="28815460"/>
            <a:ext cx="9052560" cy="1655233"/>
          </a:xfrm>
          <a:prstGeom prst="rect">
            <a:avLst/>
          </a:prstGeom>
        </p:spPr>
        <p:txBody>
          <a:bodyPr vert="horz" lIns="91440" tIns="45720" rIns="91440" bIns="45720" rtlCol="0" anchor="ctr"/>
          <a:lstStyle>
            <a:lvl1pPr algn="l">
              <a:defRPr sz="5280">
                <a:solidFill>
                  <a:schemeClr val="tx1">
                    <a:tint val="75000"/>
                  </a:schemeClr>
                </a:solidFill>
              </a:defRPr>
            </a:lvl1pPr>
          </a:lstStyle>
          <a:p>
            <a:fld id="{37E677B0-419F-3346-AEA6-E537A8118DFA}" type="datetimeFigureOut">
              <a:rPr lang="en-US" smtClean="0"/>
              <a:t>4/14/2025</a:t>
            </a:fld>
            <a:endParaRPr lang="en-US"/>
          </a:p>
        </p:txBody>
      </p:sp>
      <p:sp>
        <p:nvSpPr>
          <p:cNvPr id="5" name="Footer Placeholder 4"/>
          <p:cNvSpPr>
            <a:spLocks noGrp="1"/>
          </p:cNvSpPr>
          <p:nvPr>
            <p:ph type="ftr" sz="quarter" idx="3"/>
          </p:nvPr>
        </p:nvSpPr>
        <p:spPr>
          <a:xfrm>
            <a:off x="13327380" y="28815460"/>
            <a:ext cx="13578840" cy="1655233"/>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414980" y="28815460"/>
            <a:ext cx="9052560" cy="1655233"/>
          </a:xfrm>
          <a:prstGeom prst="rect">
            <a:avLst/>
          </a:prstGeom>
        </p:spPr>
        <p:txBody>
          <a:bodyPr vert="horz" lIns="91440" tIns="45720" rIns="91440" bIns="45720" rtlCol="0" anchor="ctr"/>
          <a:lstStyle>
            <a:lvl1pPr algn="r">
              <a:defRPr sz="5280">
                <a:solidFill>
                  <a:schemeClr val="tx1">
                    <a:tint val="75000"/>
                  </a:schemeClr>
                </a:solidFill>
              </a:defRPr>
            </a:lvl1pPr>
          </a:lstStyle>
          <a:p>
            <a:fld id="{5E424A69-0C1F-A24F-A5DA-82687E67AB2C}" type="slidenum">
              <a:rPr lang="en-US" smtClean="0"/>
              <a:t>‹#›</a:t>
            </a:fld>
            <a:endParaRPr lang="en-US"/>
          </a:p>
        </p:txBody>
      </p:sp>
    </p:spTree>
    <p:extLst>
      <p:ext uri="{BB962C8B-B14F-4D97-AF65-F5344CB8AC3E}">
        <p14:creationId xmlns:p14="http://schemas.microsoft.com/office/powerpoint/2010/main" val="33635074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23360" rtl="0" eaLnBrk="1" latinLnBrk="0" hangingPunct="1">
        <a:lnSpc>
          <a:spcPct val="90000"/>
        </a:lnSpc>
        <a:spcBef>
          <a:spcPct val="0"/>
        </a:spcBef>
        <a:buNone/>
        <a:defRPr sz="19360" kern="1200">
          <a:solidFill>
            <a:schemeClr val="tx1"/>
          </a:solidFill>
          <a:latin typeface="+mj-lt"/>
          <a:ea typeface="+mj-ea"/>
          <a:cs typeface="+mj-cs"/>
        </a:defRPr>
      </a:lvl1pPr>
    </p:titleStyle>
    <p:bodyStyle>
      <a:lvl1pPr marL="1005840" indent="-1005840" algn="l" defTabSz="4023360" rtl="0" eaLnBrk="1" latinLnBrk="0" hangingPunct="1">
        <a:lnSpc>
          <a:spcPct val="90000"/>
        </a:lnSpc>
        <a:spcBef>
          <a:spcPts val="4400"/>
        </a:spcBef>
        <a:buFont typeface="Arial" panose="020B0604020202020204" pitchFamily="34" charset="0"/>
        <a:buChar char="•"/>
        <a:defRPr sz="12320" kern="1200">
          <a:solidFill>
            <a:schemeClr val="tx1"/>
          </a:solidFill>
          <a:latin typeface="+mn-lt"/>
          <a:ea typeface="+mn-ea"/>
          <a:cs typeface="+mn-cs"/>
        </a:defRPr>
      </a:lvl1pPr>
      <a:lvl2pPr marL="3017520" indent="-1005840" algn="l" defTabSz="4023360" rtl="0" eaLnBrk="1" latinLnBrk="0" hangingPunct="1">
        <a:lnSpc>
          <a:spcPct val="90000"/>
        </a:lnSpc>
        <a:spcBef>
          <a:spcPts val="2200"/>
        </a:spcBef>
        <a:buFont typeface="Arial" panose="020B0604020202020204" pitchFamily="34" charset="0"/>
        <a:buChar char="•"/>
        <a:defRPr sz="10560" kern="1200">
          <a:solidFill>
            <a:schemeClr val="tx1"/>
          </a:solidFill>
          <a:latin typeface="+mn-lt"/>
          <a:ea typeface="+mn-ea"/>
          <a:cs typeface="+mn-cs"/>
        </a:defRPr>
      </a:lvl2pPr>
      <a:lvl3pPr marL="5029200" indent="-1005840" algn="l" defTabSz="4023360" rtl="0" eaLnBrk="1" latinLnBrk="0" hangingPunct="1">
        <a:lnSpc>
          <a:spcPct val="90000"/>
        </a:lnSpc>
        <a:spcBef>
          <a:spcPts val="2200"/>
        </a:spcBef>
        <a:buFont typeface="Arial" panose="020B0604020202020204" pitchFamily="34" charset="0"/>
        <a:buChar char="•"/>
        <a:defRPr sz="8800" kern="1200">
          <a:solidFill>
            <a:schemeClr val="tx1"/>
          </a:solidFill>
          <a:latin typeface="+mn-lt"/>
          <a:ea typeface="+mn-ea"/>
          <a:cs typeface="+mn-cs"/>
        </a:defRPr>
      </a:lvl3pPr>
      <a:lvl4pPr marL="70408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4pPr>
      <a:lvl5pPr marL="905256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5pPr>
      <a:lvl6pPr marL="1106424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6pPr>
      <a:lvl7pPr marL="1307592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7pPr>
      <a:lvl8pPr marL="1508760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8pPr>
      <a:lvl9pPr marL="170992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9pPr>
    </p:bodyStyle>
    <p:otherStyle>
      <a:defPPr>
        <a:defRPr lang="en-US"/>
      </a:defPPr>
      <a:lvl1pPr marL="0" algn="l" defTabSz="4023360" rtl="0" eaLnBrk="1" latinLnBrk="0" hangingPunct="1">
        <a:defRPr sz="7920" kern="1200">
          <a:solidFill>
            <a:schemeClr val="tx1"/>
          </a:solidFill>
          <a:latin typeface="+mn-lt"/>
          <a:ea typeface="+mn-ea"/>
          <a:cs typeface="+mn-cs"/>
        </a:defRPr>
      </a:lvl1pPr>
      <a:lvl2pPr marL="2011680" algn="l" defTabSz="4023360" rtl="0" eaLnBrk="1" latinLnBrk="0" hangingPunct="1">
        <a:defRPr sz="7920" kern="1200">
          <a:solidFill>
            <a:schemeClr val="tx1"/>
          </a:solidFill>
          <a:latin typeface="+mn-lt"/>
          <a:ea typeface="+mn-ea"/>
          <a:cs typeface="+mn-cs"/>
        </a:defRPr>
      </a:lvl2pPr>
      <a:lvl3pPr marL="4023360" algn="l" defTabSz="4023360" rtl="0" eaLnBrk="1" latinLnBrk="0" hangingPunct="1">
        <a:defRPr sz="7920" kern="1200">
          <a:solidFill>
            <a:schemeClr val="tx1"/>
          </a:solidFill>
          <a:latin typeface="+mn-lt"/>
          <a:ea typeface="+mn-ea"/>
          <a:cs typeface="+mn-cs"/>
        </a:defRPr>
      </a:lvl3pPr>
      <a:lvl4pPr marL="6035040" algn="l" defTabSz="4023360" rtl="0" eaLnBrk="1" latinLnBrk="0" hangingPunct="1">
        <a:defRPr sz="7920" kern="1200">
          <a:solidFill>
            <a:schemeClr val="tx1"/>
          </a:solidFill>
          <a:latin typeface="+mn-lt"/>
          <a:ea typeface="+mn-ea"/>
          <a:cs typeface="+mn-cs"/>
        </a:defRPr>
      </a:lvl4pPr>
      <a:lvl5pPr marL="8046720" algn="l" defTabSz="4023360" rtl="0" eaLnBrk="1" latinLnBrk="0" hangingPunct="1">
        <a:defRPr sz="7920" kern="1200">
          <a:solidFill>
            <a:schemeClr val="tx1"/>
          </a:solidFill>
          <a:latin typeface="+mn-lt"/>
          <a:ea typeface="+mn-ea"/>
          <a:cs typeface="+mn-cs"/>
        </a:defRPr>
      </a:lvl5pPr>
      <a:lvl6pPr marL="10058400" algn="l" defTabSz="4023360" rtl="0" eaLnBrk="1" latinLnBrk="0" hangingPunct="1">
        <a:defRPr sz="7920" kern="1200">
          <a:solidFill>
            <a:schemeClr val="tx1"/>
          </a:solidFill>
          <a:latin typeface="+mn-lt"/>
          <a:ea typeface="+mn-ea"/>
          <a:cs typeface="+mn-cs"/>
        </a:defRPr>
      </a:lvl6pPr>
      <a:lvl7pPr marL="12070080" algn="l" defTabSz="4023360" rtl="0" eaLnBrk="1" latinLnBrk="0" hangingPunct="1">
        <a:defRPr sz="7920" kern="1200">
          <a:solidFill>
            <a:schemeClr val="tx1"/>
          </a:solidFill>
          <a:latin typeface="+mn-lt"/>
          <a:ea typeface="+mn-ea"/>
          <a:cs typeface="+mn-cs"/>
        </a:defRPr>
      </a:lvl7pPr>
      <a:lvl8pPr marL="14081760" algn="l" defTabSz="4023360" rtl="0" eaLnBrk="1" latinLnBrk="0" hangingPunct="1">
        <a:defRPr sz="7920" kern="1200">
          <a:solidFill>
            <a:schemeClr val="tx1"/>
          </a:solidFill>
          <a:latin typeface="+mn-lt"/>
          <a:ea typeface="+mn-ea"/>
          <a:cs typeface="+mn-cs"/>
        </a:defRPr>
      </a:lvl8pPr>
      <a:lvl9pPr marL="16093440" algn="l" defTabSz="402336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15" name="Picture 14" descr="A cactus in a desert&#10;&#10;AI-generated content may be incorrect.">
            <a:extLst>
              <a:ext uri="{FF2B5EF4-FFF2-40B4-BE49-F238E27FC236}">
                <a16:creationId xmlns:a16="http://schemas.microsoft.com/office/drawing/2014/main" id="{632ECFA4-8F5E-EDD6-8E5F-2007253C4273}"/>
              </a:ext>
            </a:extLst>
          </p:cNvPr>
          <p:cNvPicPr>
            <a:picLocks noGrp="1" noRot="1" noChangeAspect="1" noMove="1" noResize="1" noEditPoints="1" noAdjustHandles="1" noChangeArrowheads="1" noChangeShapeType="1" noCrop="1"/>
          </p:cNvPicPr>
          <p:nvPr/>
        </p:nvPicPr>
        <p:blipFill>
          <a:blip r:embed="rId2">
            <a:alphaModFix amt="25000"/>
          </a:blip>
          <a:srcRect b="38574"/>
          <a:stretch/>
        </p:blipFill>
        <p:spPr>
          <a:xfrm>
            <a:off x="1" y="6194573"/>
            <a:ext cx="40233599" cy="24895028"/>
          </a:xfrm>
          <a:prstGeom prst="rect">
            <a:avLst/>
          </a:prstGeom>
        </p:spPr>
      </p:pic>
      <p:sp>
        <p:nvSpPr>
          <p:cNvPr id="52" name="Rectangle 51">
            <a:extLst>
              <a:ext uri="{FF2B5EF4-FFF2-40B4-BE49-F238E27FC236}">
                <a16:creationId xmlns:a16="http://schemas.microsoft.com/office/drawing/2014/main" id="{16FDEA0F-E87F-044D-B491-D80AD80FC8EB}"/>
              </a:ext>
            </a:extLst>
          </p:cNvPr>
          <p:cNvSpPr/>
          <p:nvPr/>
        </p:nvSpPr>
        <p:spPr>
          <a:xfrm>
            <a:off x="10528850" y="17253839"/>
            <a:ext cx="14184320" cy="76553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ABF9636B-809F-2140-9ABB-FED362148E3A}"/>
              </a:ext>
            </a:extLst>
          </p:cNvPr>
          <p:cNvSpPr/>
          <p:nvPr/>
        </p:nvSpPr>
        <p:spPr>
          <a:xfrm>
            <a:off x="0" y="0"/>
            <a:ext cx="40233600" cy="6181344"/>
          </a:xfrm>
          <a:prstGeom prst="rect">
            <a:avLst/>
          </a:prstGeom>
          <a:solidFill>
            <a:srgbClr val="A56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D642CF64-2D16-F449-A9DC-5613AC8D92E6}"/>
              </a:ext>
            </a:extLst>
          </p:cNvPr>
          <p:cNvSpPr txBox="1"/>
          <p:nvPr/>
        </p:nvSpPr>
        <p:spPr>
          <a:xfrm>
            <a:off x="8265838" y="390089"/>
            <a:ext cx="23382065" cy="2795957"/>
          </a:xfrm>
          <a:prstGeom prst="rect">
            <a:avLst/>
          </a:prstGeom>
          <a:noFill/>
        </p:spPr>
        <p:txBody>
          <a:bodyPr wrap="square" rtlCol="0">
            <a:spAutoFit/>
          </a:bodyPr>
          <a:lstStyle/>
          <a:p>
            <a:r>
              <a:rPr lang="en-US" sz="8800" b="1" dirty="0">
                <a:solidFill>
                  <a:srgbClr val="59220E"/>
                </a:solidFill>
                <a:latin typeface="Arial" panose="020B0604020202020204" pitchFamily="34" charset="0"/>
                <a:ea typeface="Oswald"/>
                <a:cs typeface="Arial" panose="020B0604020202020204" pitchFamily="34" charset="0"/>
                <a:sym typeface="Oswald"/>
              </a:rPr>
              <a:t>Arizona Water: A Frame work for resource optimization</a:t>
            </a:r>
          </a:p>
        </p:txBody>
      </p:sp>
      <p:sp>
        <p:nvSpPr>
          <p:cNvPr id="33" name="Shape 68">
            <a:extLst>
              <a:ext uri="{FF2B5EF4-FFF2-40B4-BE49-F238E27FC236}">
                <a16:creationId xmlns:a16="http://schemas.microsoft.com/office/drawing/2014/main" id="{77CFE7F5-BDF6-FC43-A324-CCE525A0F54E}"/>
              </a:ext>
            </a:extLst>
          </p:cNvPr>
          <p:cNvSpPr txBox="1"/>
          <p:nvPr/>
        </p:nvSpPr>
        <p:spPr>
          <a:xfrm>
            <a:off x="25523937" y="7060747"/>
            <a:ext cx="14036345" cy="11517377"/>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 </a:t>
            </a:r>
            <a:endParaRPr sz="2200" dirty="0">
              <a:latin typeface="Arial" panose="020B0604020202020204" pitchFamily="34" charset="0"/>
              <a:ea typeface="Oswald"/>
              <a:cs typeface="Arial" panose="020B0604020202020204" pitchFamily="34" charset="0"/>
              <a:sym typeface="Oswald"/>
            </a:endParaRPr>
          </a:p>
        </p:txBody>
      </p:sp>
      <p:sp>
        <p:nvSpPr>
          <p:cNvPr id="9" name="TextBox 8">
            <a:extLst>
              <a:ext uri="{FF2B5EF4-FFF2-40B4-BE49-F238E27FC236}">
                <a16:creationId xmlns:a16="http://schemas.microsoft.com/office/drawing/2014/main" id="{199CE728-D159-834E-9FC9-F62FBD3B6DFE}"/>
              </a:ext>
            </a:extLst>
          </p:cNvPr>
          <p:cNvSpPr txBox="1"/>
          <p:nvPr/>
        </p:nvSpPr>
        <p:spPr>
          <a:xfrm>
            <a:off x="8265838" y="4286166"/>
            <a:ext cx="15733907" cy="1754326"/>
          </a:xfrm>
          <a:prstGeom prst="rect">
            <a:avLst/>
          </a:prstGeom>
          <a:noFill/>
        </p:spPr>
        <p:txBody>
          <a:bodyPr wrap="square" rtlCol="0">
            <a:spAutoFit/>
          </a:bodyPr>
          <a:lstStyle/>
          <a:p>
            <a:r>
              <a:rPr lang="en-US" sz="5400" dirty="0">
                <a:solidFill>
                  <a:srgbClr val="E8BB6A"/>
                </a:solidFill>
                <a:latin typeface="Arial" panose="020B0604020202020204" pitchFamily="34" charset="0"/>
                <a:cs typeface="Arial" panose="020B0604020202020204" pitchFamily="34" charset="0"/>
              </a:rPr>
              <a:t>The Department of Mathematics and Statistics, Northern Arizona University, Flagstaff, AZ 86011</a:t>
            </a:r>
            <a:endParaRPr lang="en-US" sz="5400" dirty="0">
              <a:solidFill>
                <a:srgbClr val="E8BB6A"/>
              </a:solidFill>
              <a:latin typeface="Oswald"/>
              <a:ea typeface="Oswald"/>
              <a:cs typeface="Oswald"/>
              <a:sym typeface="Oswald"/>
            </a:endParaRPr>
          </a:p>
        </p:txBody>
      </p:sp>
      <p:sp>
        <p:nvSpPr>
          <p:cNvPr id="10" name="TextBox 9">
            <a:extLst>
              <a:ext uri="{FF2B5EF4-FFF2-40B4-BE49-F238E27FC236}">
                <a16:creationId xmlns:a16="http://schemas.microsoft.com/office/drawing/2014/main" id="{C3863D5C-B706-1A48-8A0A-585D2FB84CE3}"/>
              </a:ext>
            </a:extLst>
          </p:cNvPr>
          <p:cNvSpPr txBox="1"/>
          <p:nvPr/>
        </p:nvSpPr>
        <p:spPr>
          <a:xfrm>
            <a:off x="8265838" y="3202776"/>
            <a:ext cx="31600692" cy="923330"/>
          </a:xfrm>
          <a:prstGeom prst="rect">
            <a:avLst/>
          </a:prstGeom>
          <a:noFill/>
        </p:spPr>
        <p:txBody>
          <a:bodyPr wrap="square" rtlCol="0">
            <a:spAutoFit/>
          </a:bodyPr>
          <a:lstStyle/>
          <a:p>
            <a:r>
              <a:rPr lang="en-US" sz="5400" dirty="0">
                <a:solidFill>
                  <a:srgbClr val="E8BB6A"/>
                </a:solidFill>
                <a:latin typeface="Arial" panose="020B0604020202020204" pitchFamily="34" charset="0"/>
                <a:ea typeface="Droid Serif"/>
                <a:cs typeface="Arial" panose="020B0604020202020204" pitchFamily="34" charset="0"/>
                <a:sym typeface="Droid Serif"/>
              </a:rPr>
              <a:t>Jack Tomlon, Delila Medlin</a:t>
            </a:r>
          </a:p>
        </p:txBody>
      </p:sp>
      <p:sp>
        <p:nvSpPr>
          <p:cNvPr id="17" name="Shape 63">
            <a:extLst>
              <a:ext uri="{FF2B5EF4-FFF2-40B4-BE49-F238E27FC236}">
                <a16:creationId xmlns:a16="http://schemas.microsoft.com/office/drawing/2014/main" id="{D4FA2EE0-800B-4C4F-9CE5-566078DE4E21}"/>
              </a:ext>
            </a:extLst>
          </p:cNvPr>
          <p:cNvSpPr txBox="1"/>
          <p:nvPr/>
        </p:nvSpPr>
        <p:spPr>
          <a:xfrm>
            <a:off x="827990" y="6864737"/>
            <a:ext cx="8878859" cy="954859"/>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Abstract</a:t>
            </a:r>
          </a:p>
          <a:p>
            <a:endParaRPr lang="en-US" sz="1532" dirty="0">
              <a:solidFill>
                <a:srgbClr val="003366"/>
              </a:solidFill>
              <a:latin typeface="Oswald"/>
              <a:ea typeface="Oswald"/>
              <a:cs typeface="Oswald"/>
              <a:sym typeface="Oswald"/>
            </a:endParaRPr>
          </a:p>
        </p:txBody>
      </p:sp>
      <p:sp>
        <p:nvSpPr>
          <p:cNvPr id="24" name="Shape 63">
            <a:extLst>
              <a:ext uri="{FF2B5EF4-FFF2-40B4-BE49-F238E27FC236}">
                <a16:creationId xmlns:a16="http://schemas.microsoft.com/office/drawing/2014/main" id="{B372B3D2-5966-644C-B559-B2F5592F0C08}"/>
              </a:ext>
            </a:extLst>
          </p:cNvPr>
          <p:cNvSpPr txBox="1"/>
          <p:nvPr/>
        </p:nvSpPr>
        <p:spPr>
          <a:xfrm>
            <a:off x="10615876" y="6605266"/>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29" name="Shape 63">
            <a:extLst>
              <a:ext uri="{FF2B5EF4-FFF2-40B4-BE49-F238E27FC236}">
                <a16:creationId xmlns:a16="http://schemas.microsoft.com/office/drawing/2014/main" id="{CFEB8CDB-2F46-5847-BD01-970E8AC7FF18}"/>
              </a:ext>
            </a:extLst>
          </p:cNvPr>
          <p:cNvSpPr txBox="1"/>
          <p:nvPr/>
        </p:nvSpPr>
        <p:spPr>
          <a:xfrm>
            <a:off x="10557253" y="13106410"/>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32" name="Shape 68">
            <a:extLst>
              <a:ext uri="{FF2B5EF4-FFF2-40B4-BE49-F238E27FC236}">
                <a16:creationId xmlns:a16="http://schemas.microsoft.com/office/drawing/2014/main" id="{A6BAED58-4C1F-A14A-A44E-084F6FEC7936}"/>
              </a:ext>
            </a:extLst>
          </p:cNvPr>
          <p:cNvSpPr txBox="1"/>
          <p:nvPr/>
        </p:nvSpPr>
        <p:spPr>
          <a:xfrm>
            <a:off x="21618732" y="7961994"/>
            <a:ext cx="17254347" cy="3669174"/>
          </a:xfrm>
          <a:prstGeom prst="rect">
            <a:avLst/>
          </a:prstGeom>
          <a:no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46" name="Shape 63">
            <a:extLst>
              <a:ext uri="{FF2B5EF4-FFF2-40B4-BE49-F238E27FC236}">
                <a16:creationId xmlns:a16="http://schemas.microsoft.com/office/drawing/2014/main" id="{98D00785-3B22-8445-BFB6-F2B6486DFEB4}"/>
              </a:ext>
            </a:extLst>
          </p:cNvPr>
          <p:cNvSpPr txBox="1"/>
          <p:nvPr/>
        </p:nvSpPr>
        <p:spPr>
          <a:xfrm>
            <a:off x="25139127" y="6671023"/>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48" name="Shape 68">
            <a:extLst>
              <a:ext uri="{FF2B5EF4-FFF2-40B4-BE49-F238E27FC236}">
                <a16:creationId xmlns:a16="http://schemas.microsoft.com/office/drawing/2014/main" id="{5AABC876-F20B-F148-8B9C-C3B6EBAEC0D5}"/>
              </a:ext>
            </a:extLst>
          </p:cNvPr>
          <p:cNvSpPr txBox="1"/>
          <p:nvPr/>
        </p:nvSpPr>
        <p:spPr>
          <a:xfrm>
            <a:off x="10563577" y="7594001"/>
            <a:ext cx="14149593" cy="939434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4" name="Shape 68">
            <a:extLst>
              <a:ext uri="{FF2B5EF4-FFF2-40B4-BE49-F238E27FC236}">
                <a16:creationId xmlns:a16="http://schemas.microsoft.com/office/drawing/2014/main" id="{E6B44C92-91DF-934E-896F-776D99682005}"/>
              </a:ext>
            </a:extLst>
          </p:cNvPr>
          <p:cNvSpPr txBox="1"/>
          <p:nvPr/>
        </p:nvSpPr>
        <p:spPr>
          <a:xfrm>
            <a:off x="25535172" y="20267400"/>
            <a:ext cx="14083733" cy="7132705"/>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600" dirty="0">
                <a:solidFill>
                  <a:srgbClr val="000000"/>
                </a:solidFill>
                <a:latin typeface="Arial" panose="020B0604020202020204" pitchFamily="34" charset="0"/>
              </a:rPr>
              <a:t>    Arizona's water primarily goes to Industrial Agriculture Irrigation, with inefficient Surface Irrigation dominating, despite more efficient alternatives like Sprinkler and </a:t>
            </a:r>
            <a:r>
              <a:rPr lang="en-US" sz="2600" dirty="0" err="1">
                <a:solidFill>
                  <a:srgbClr val="000000"/>
                </a:solidFill>
                <a:latin typeface="Arial" panose="020B0604020202020204" pitchFamily="34" charset="0"/>
              </a:rPr>
              <a:t>Microirrigation</a:t>
            </a:r>
            <a:r>
              <a:rPr lang="en-US" sz="2600" dirty="0">
                <a:solidFill>
                  <a:srgbClr val="000000"/>
                </a:solidFill>
                <a:latin typeface="Arial" panose="020B0604020202020204" pitchFamily="34" charset="0"/>
              </a:rPr>
              <a:t> systems. While Agriculture remains vital to Arizona's economy, Irrigation efficiency can be improved. With Arizona being in the southwest desert our water management and public use it vitally important as our population increases. The community of Arizona needs to educate themselves and support proper legislation that help keep water in our homes and on our farms for future generations. </a:t>
            </a:r>
            <a:endParaRPr lang="en-US" sz="2600" dirty="0">
              <a:solidFill>
                <a:srgbClr val="000000"/>
              </a:solidFill>
              <a:latin typeface="Arial" panose="020B0604020202020204" pitchFamily="34" charset="0"/>
              <a:sym typeface="Oswald"/>
            </a:endParaRPr>
          </a:p>
          <a:p>
            <a:pPr>
              <a:lnSpc>
                <a:spcPct val="115000"/>
              </a:lnSpc>
            </a:pPr>
            <a:endParaRPr lang="en-US" sz="2600" dirty="0">
              <a:solidFill>
                <a:srgbClr val="000000"/>
              </a:solidFill>
              <a:latin typeface="Arial" panose="020B0604020202020204" pitchFamily="34" charset="0"/>
              <a:sym typeface="Oswald"/>
            </a:endParaRPr>
          </a:p>
          <a:p>
            <a:pPr>
              <a:lnSpc>
                <a:spcPct val="115000"/>
              </a:lnSpc>
            </a:pPr>
            <a:r>
              <a:rPr lang="en-US" sz="2600" dirty="0">
                <a:solidFill>
                  <a:srgbClr val="000000"/>
                </a:solidFill>
                <a:latin typeface="Arial" panose="020B0604020202020204" pitchFamily="34" charset="0"/>
                <a:sym typeface="Oswald"/>
              </a:rPr>
              <a:t>    One way AZ is trying to improve this through </a:t>
            </a:r>
            <a:r>
              <a:rPr lang="en-US" sz="2600" dirty="0">
                <a:solidFill>
                  <a:srgbClr val="000000"/>
                </a:solidFill>
                <a:latin typeface="Arial" panose="020B0604020202020204" pitchFamily="34" charset="0"/>
              </a:rPr>
              <a:t>42 USC 10364: Water Management Improvement Bill. This bill authorizes the Secretary (presumably of the Interior Department) to provide grants to improve water management. Though there are some drawbacks with the bill. </a:t>
            </a:r>
          </a:p>
          <a:p>
            <a:pPr marL="2168957" lvl="1" indent="-457200">
              <a:buFont typeface="Wingdings" panose="05000000000000000000" pitchFamily="2" charset="2"/>
              <a:buChar char="q"/>
            </a:pPr>
            <a:r>
              <a:rPr lang="en-US" sz="2600" dirty="0">
                <a:solidFill>
                  <a:srgbClr val="000000"/>
                </a:solidFill>
                <a:latin typeface="Arial" panose="020B0604020202020204" pitchFamily="34" charset="0"/>
              </a:rPr>
              <a:t>Limited Tribal Considerations</a:t>
            </a:r>
          </a:p>
          <a:p>
            <a:pPr marL="2168957" lvl="1" indent="-457200">
              <a:buFont typeface="Wingdings" panose="05000000000000000000" pitchFamily="2" charset="2"/>
              <a:buChar char="q"/>
            </a:pPr>
            <a:r>
              <a:rPr lang="en-US" sz="2600" dirty="0">
                <a:solidFill>
                  <a:srgbClr val="000000"/>
                </a:solidFill>
                <a:latin typeface="Arial" panose="020B0604020202020204" pitchFamily="34" charset="0"/>
              </a:rPr>
              <a:t>Ceiling on how much funding can be received</a:t>
            </a:r>
          </a:p>
          <a:p>
            <a:pPr marL="2168957" lvl="1" indent="-457200">
              <a:buFont typeface="Wingdings" panose="05000000000000000000" pitchFamily="2" charset="2"/>
              <a:buChar char="q"/>
            </a:pPr>
            <a:r>
              <a:rPr lang="en-US" sz="2600" dirty="0">
                <a:solidFill>
                  <a:srgbClr val="000000"/>
                </a:solidFill>
                <a:latin typeface="Arial" panose="020B0604020202020204" pitchFamily="34" charset="0"/>
              </a:rPr>
              <a:t>Ambiguous language on which projects are prioritized</a:t>
            </a:r>
          </a:p>
          <a:p>
            <a:r>
              <a:rPr lang="en-US" sz="2600" dirty="0">
                <a:solidFill>
                  <a:srgbClr val="000000"/>
                </a:solidFill>
                <a:latin typeface="Arial" panose="020B0604020202020204" pitchFamily="34" charset="0"/>
              </a:rPr>
              <a:t>     Looking forward we need to encourage policy makers to address these issues. </a:t>
            </a:r>
            <a:br>
              <a:rPr lang="en-US" sz="2600" dirty="0">
                <a:solidFill>
                  <a:srgbClr val="000000"/>
                </a:solidFill>
                <a:latin typeface="Arial" panose="020B0604020202020204" pitchFamily="34" charset="0"/>
              </a:rPr>
            </a:br>
            <a:endParaRPr sz="2600" dirty="0">
              <a:solidFill>
                <a:srgbClr val="000000"/>
              </a:solidFill>
              <a:latin typeface="Arial" panose="020B0604020202020204" pitchFamily="34" charset="0"/>
              <a:sym typeface="Oswald"/>
            </a:endParaRPr>
          </a:p>
        </p:txBody>
      </p:sp>
      <p:sp>
        <p:nvSpPr>
          <p:cNvPr id="56" name="Shape 68">
            <a:extLst>
              <a:ext uri="{FF2B5EF4-FFF2-40B4-BE49-F238E27FC236}">
                <a16:creationId xmlns:a16="http://schemas.microsoft.com/office/drawing/2014/main" id="{EB3CDB43-C2A1-3344-86EF-7546AF36F2D1}"/>
              </a:ext>
            </a:extLst>
          </p:cNvPr>
          <p:cNvSpPr txBox="1"/>
          <p:nvPr/>
        </p:nvSpPr>
        <p:spPr>
          <a:xfrm>
            <a:off x="25535172" y="28847574"/>
            <a:ext cx="14105580" cy="1898274"/>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Dr. Robert Buscaglia</a:t>
            </a:r>
            <a:endParaRPr sz="2200" dirty="0">
              <a:latin typeface="Arial" panose="020B0604020202020204" pitchFamily="34" charset="0"/>
              <a:ea typeface="Oswald"/>
              <a:cs typeface="Arial" panose="020B0604020202020204" pitchFamily="34" charset="0"/>
              <a:sym typeface="Oswald"/>
            </a:endParaRPr>
          </a:p>
        </p:txBody>
      </p:sp>
      <p:sp>
        <p:nvSpPr>
          <p:cNvPr id="5" name="Shape 63">
            <a:extLst>
              <a:ext uri="{FF2B5EF4-FFF2-40B4-BE49-F238E27FC236}">
                <a16:creationId xmlns:a16="http://schemas.microsoft.com/office/drawing/2014/main" id="{521977DD-FB27-B56A-C9A5-F45BB55C117D}"/>
              </a:ext>
            </a:extLst>
          </p:cNvPr>
          <p:cNvSpPr txBox="1"/>
          <p:nvPr/>
        </p:nvSpPr>
        <p:spPr>
          <a:xfrm>
            <a:off x="887477" y="18303734"/>
            <a:ext cx="8819371" cy="83931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The Problem</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11" name="TextBox 10">
            <a:extLst>
              <a:ext uri="{FF2B5EF4-FFF2-40B4-BE49-F238E27FC236}">
                <a16:creationId xmlns:a16="http://schemas.microsoft.com/office/drawing/2014/main" id="{9E054D70-F391-E31E-1794-3347AA8CB634}"/>
              </a:ext>
            </a:extLst>
          </p:cNvPr>
          <p:cNvSpPr txBox="1"/>
          <p:nvPr/>
        </p:nvSpPr>
        <p:spPr>
          <a:xfrm>
            <a:off x="849576" y="8132268"/>
            <a:ext cx="8882113" cy="9694962"/>
          </a:xfrm>
          <a:prstGeom prst="rect">
            <a:avLst/>
          </a:prstGeom>
          <a:solidFill>
            <a:schemeClr val="bg1"/>
          </a:solidFill>
        </p:spPr>
        <p:txBody>
          <a:bodyPr wrap="square" rtlCol="0">
            <a:spAutoFit/>
          </a:bodyPr>
          <a:lstStyle/>
          <a:p>
            <a:r>
              <a:rPr lang="en-US" sz="2600" dirty="0">
                <a:solidFill>
                  <a:srgbClr val="000000"/>
                </a:solidFill>
                <a:latin typeface="Arial" panose="020B0604020202020204" pitchFamily="34" charset="0"/>
              </a:rPr>
              <a:t>As of March 2025, a staggering 99% of Arizona was in a state of drought (US Drought Monitor 2025).</a:t>
            </a:r>
          </a:p>
          <a:p>
            <a:r>
              <a:rPr lang="en-US" sz="2600" dirty="0">
                <a:solidFill>
                  <a:srgbClr val="000000"/>
                </a:solidFill>
                <a:latin typeface="Arial" panose="020B0604020202020204" pitchFamily="34" charset="0"/>
              </a:rPr>
              <a:t>Decreases in precipitation in our state have brought about concerns for the future of Arizona’s water future, and how the state is going to sustain our growing population and water consumption rates. </a:t>
            </a:r>
          </a:p>
          <a:p>
            <a:endParaRPr lang="en-US" sz="2600" dirty="0">
              <a:solidFill>
                <a:srgbClr val="000000"/>
              </a:solidFill>
              <a:latin typeface="Arial" panose="020B0604020202020204" pitchFamily="34" charset="0"/>
            </a:endParaRPr>
          </a:p>
          <a:p>
            <a:r>
              <a:rPr lang="en-US" sz="2600" dirty="0">
                <a:solidFill>
                  <a:srgbClr val="000000"/>
                </a:solidFill>
                <a:latin typeface="Arial" panose="020B0604020202020204" pitchFamily="34" charset="0"/>
              </a:rPr>
              <a:t>This project analyzes water production and consumption data from the United States Geological Survey (USGS) to identify anomalies and investigate sectors exhibiting unusual water loss in Arizona. The data, collected from publicly available USGS resources includes information on water withdrawals, usage by sector, and sources such as surface and groundwater. The goal is to uncover patterns and discrepancies that may indicate inefficiencies or areas for improved water management. Additionally, this analysis explores the potential ethical and environmental benefits of increasing the use of reclaimed water within Arizona’s water management strategy. </a:t>
            </a:r>
          </a:p>
          <a:p>
            <a:endParaRPr lang="en-US" sz="2600" dirty="0">
              <a:solidFill>
                <a:srgbClr val="000000"/>
              </a:solidFill>
              <a:latin typeface="Arial" panose="020B0604020202020204" pitchFamily="34" charset="0"/>
            </a:endParaRPr>
          </a:p>
          <a:p>
            <a:r>
              <a:rPr lang="en-US" sz="2600" dirty="0">
                <a:solidFill>
                  <a:srgbClr val="000000"/>
                </a:solidFill>
                <a:latin typeface="Arial" panose="020B0604020202020204" pitchFamily="34" charset="0"/>
              </a:rPr>
              <a:t>By identifying opportunities to optimize water use and integrate sustainable practices, the project aims to support more informed decision-making for managing Arizona’s limited water resources sustainably.</a:t>
            </a:r>
          </a:p>
        </p:txBody>
      </p:sp>
      <p:pic>
        <p:nvPicPr>
          <p:cNvPr id="23" name="Picture 22" descr="A screenshot of a color palette&#10;&#10;AI-generated content may be incorrect.">
            <a:extLst>
              <a:ext uri="{FF2B5EF4-FFF2-40B4-BE49-F238E27FC236}">
                <a16:creationId xmlns:a16="http://schemas.microsoft.com/office/drawing/2014/main" id="{9A7566D8-3BFE-2503-9407-0C1B439169FB}"/>
              </a:ext>
            </a:extLst>
          </p:cNvPr>
          <p:cNvPicPr>
            <a:picLocks noChangeAspect="1"/>
          </p:cNvPicPr>
          <p:nvPr/>
        </p:nvPicPr>
        <p:blipFill>
          <a:blip r:embed="rId3"/>
          <a:stretch>
            <a:fillRect/>
          </a:stretch>
        </p:blipFill>
        <p:spPr>
          <a:xfrm>
            <a:off x="41834377" y="-185512"/>
            <a:ext cx="15240000" cy="22860000"/>
          </a:xfrm>
          <a:prstGeom prst="rect">
            <a:avLst/>
          </a:prstGeom>
        </p:spPr>
      </p:pic>
      <p:graphicFrame>
        <p:nvGraphicFramePr>
          <p:cNvPr id="2" name="Table 1">
            <a:extLst>
              <a:ext uri="{FF2B5EF4-FFF2-40B4-BE49-F238E27FC236}">
                <a16:creationId xmlns:a16="http://schemas.microsoft.com/office/drawing/2014/main" id="{99F1D006-4B1F-303D-370A-4F838C1A9946}"/>
              </a:ext>
            </a:extLst>
          </p:cNvPr>
          <p:cNvGraphicFramePr>
            <a:graphicFrameLocks noGrp="1"/>
          </p:cNvGraphicFramePr>
          <p:nvPr>
            <p:extLst>
              <p:ext uri="{D42A27DB-BD31-4B8C-83A1-F6EECF244321}">
                <p14:modId xmlns:p14="http://schemas.microsoft.com/office/powerpoint/2010/main" val="1489116619"/>
              </p:ext>
            </p:extLst>
          </p:nvPr>
        </p:nvGraphicFramePr>
        <p:xfrm>
          <a:off x="17183100" y="25173224"/>
          <a:ext cx="7508241" cy="5572624"/>
        </p:xfrm>
        <a:graphic>
          <a:graphicData uri="http://schemas.openxmlformats.org/drawingml/2006/table">
            <a:tbl>
              <a:tblPr/>
              <a:tblGrid>
                <a:gridCol w="1324984">
                  <a:extLst>
                    <a:ext uri="{9D8B030D-6E8A-4147-A177-3AD203B41FA5}">
                      <a16:colId xmlns:a16="http://schemas.microsoft.com/office/drawing/2014/main" val="582694365"/>
                    </a:ext>
                  </a:extLst>
                </a:gridCol>
                <a:gridCol w="1683833">
                  <a:extLst>
                    <a:ext uri="{9D8B030D-6E8A-4147-A177-3AD203B41FA5}">
                      <a16:colId xmlns:a16="http://schemas.microsoft.com/office/drawing/2014/main" val="2151886955"/>
                    </a:ext>
                  </a:extLst>
                </a:gridCol>
                <a:gridCol w="2732780">
                  <a:extLst>
                    <a:ext uri="{9D8B030D-6E8A-4147-A177-3AD203B41FA5}">
                      <a16:colId xmlns:a16="http://schemas.microsoft.com/office/drawing/2014/main" val="1453786238"/>
                    </a:ext>
                  </a:extLst>
                </a:gridCol>
                <a:gridCol w="1766644">
                  <a:extLst>
                    <a:ext uri="{9D8B030D-6E8A-4147-A177-3AD203B41FA5}">
                      <a16:colId xmlns:a16="http://schemas.microsoft.com/office/drawing/2014/main" val="1831567731"/>
                    </a:ext>
                  </a:extLst>
                </a:gridCol>
              </a:tblGrid>
              <a:tr h="624034">
                <a:tc gridSpan="4">
                  <a:txBody>
                    <a:bodyPr/>
                    <a:lstStyle/>
                    <a:p>
                      <a:pPr algn="ctr" fontAlgn="b"/>
                      <a:r>
                        <a:rPr lang="en-US" sz="2400" b="0" i="0" u="none" strike="noStrike" dirty="0">
                          <a:solidFill>
                            <a:srgbClr val="000000"/>
                          </a:solidFill>
                          <a:effectLst/>
                          <a:latin typeface="Consolas" panose="020B0609020204030204" pitchFamily="49" charset="0"/>
                        </a:rPr>
                        <a:t>Proportion of Irrigation method in Arizona</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9121067"/>
                  </a:ext>
                </a:extLst>
              </a:tr>
              <a:tr h="624034">
                <a:tc>
                  <a:txBody>
                    <a:bodyPr/>
                    <a:lstStyle/>
                    <a:p>
                      <a:pPr algn="l" fontAlgn="ctr"/>
                      <a:r>
                        <a:rPr lang="en-US" sz="2400" b="1" i="0" u="none" strike="noStrike" dirty="0">
                          <a:solidFill>
                            <a:srgbClr val="FFFFFF"/>
                          </a:solidFill>
                          <a:effectLst/>
                          <a:latin typeface="Consolas" panose="020B0609020204030204" pitchFamily="49" charset="0"/>
                        </a:rPr>
                        <a:t>Year</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dirty="0">
                          <a:solidFill>
                            <a:srgbClr val="FFFFFF"/>
                          </a:solidFill>
                          <a:effectLst/>
                          <a:latin typeface="Consolas" panose="020B0609020204030204" pitchFamily="49" charset="0"/>
                        </a:rPr>
                        <a:t>Sprinkler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dirty="0">
                          <a:solidFill>
                            <a:srgbClr val="FFFFFF"/>
                          </a:solidFill>
                          <a:effectLst/>
                          <a:latin typeface="Consolas" panose="020B0609020204030204" pitchFamily="49" charset="0"/>
                        </a:rPr>
                        <a:t>Micro-irrigation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dirty="0">
                          <a:solidFill>
                            <a:srgbClr val="FFFFFF"/>
                          </a:solidFill>
                          <a:effectLst/>
                          <a:latin typeface="Consolas" panose="020B0609020204030204" pitchFamily="49" charset="0"/>
                        </a:rPr>
                        <a:t>Surface </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extLst>
                  <a:ext uri="{0D108BD9-81ED-4DB2-BD59-A6C34878D82A}">
                    <a16:rowId xmlns:a16="http://schemas.microsoft.com/office/drawing/2014/main" val="2465768638"/>
                  </a:ext>
                </a:extLst>
              </a:tr>
              <a:tr h="580352">
                <a:tc>
                  <a:txBody>
                    <a:bodyPr/>
                    <a:lstStyle/>
                    <a:p>
                      <a:pPr algn="ctr" fontAlgn="b"/>
                      <a:r>
                        <a:rPr lang="en-US" sz="2400" b="0" i="0" u="none" strike="noStrike" dirty="0">
                          <a:solidFill>
                            <a:srgbClr val="000000"/>
                          </a:solidFill>
                          <a:effectLst/>
                          <a:latin typeface="Consolas" panose="020B0609020204030204" pitchFamily="49" charset="0"/>
                        </a:rPr>
                        <a:t>1985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19.92%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80.08%</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578977587"/>
                  </a:ext>
                </a:extLst>
              </a:tr>
              <a:tr h="624034">
                <a:tc>
                  <a:txBody>
                    <a:bodyPr/>
                    <a:lstStyle/>
                    <a:p>
                      <a:pPr algn="ctr" fontAlgn="b"/>
                      <a:r>
                        <a:rPr lang="en-US" sz="2400" b="0" i="0" u="none" strike="noStrike" dirty="0">
                          <a:solidFill>
                            <a:srgbClr val="000000"/>
                          </a:solidFill>
                          <a:effectLst/>
                          <a:latin typeface="Consolas" panose="020B0609020204030204" pitchFamily="49" charset="0"/>
                        </a:rPr>
                        <a:t>1990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r" fontAlgn="b"/>
                      <a:r>
                        <a:rPr lang="en-US" sz="2400" b="0" i="0" u="none" strike="noStrike" dirty="0">
                          <a:solidFill>
                            <a:srgbClr val="000000"/>
                          </a:solidFill>
                          <a:effectLst/>
                          <a:latin typeface="Consolas" panose="020B0609020204030204" pitchFamily="49" charset="0"/>
                        </a:rPr>
                        <a:t>20.65%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r" fontAlgn="b"/>
                      <a:r>
                        <a:rPr lang="en-US" sz="2400" b="0" i="0" u="none" strike="noStrike" dirty="0">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r" fontAlgn="b"/>
                      <a:r>
                        <a:rPr lang="en-US" sz="2400" b="0" i="0" u="none" strike="noStrike" dirty="0">
                          <a:solidFill>
                            <a:srgbClr val="000000"/>
                          </a:solidFill>
                          <a:effectLst/>
                          <a:latin typeface="Consolas" panose="020B0609020204030204" pitchFamily="49" charset="0"/>
                        </a:rPr>
                        <a:t>79.35%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303404044"/>
                  </a:ext>
                </a:extLst>
              </a:tr>
              <a:tr h="624034">
                <a:tc>
                  <a:txBody>
                    <a:bodyPr/>
                    <a:lstStyle/>
                    <a:p>
                      <a:pPr algn="ctr" fontAlgn="b"/>
                      <a:r>
                        <a:rPr lang="en-US" sz="2400" b="0" i="0" u="none" strike="noStrike">
                          <a:solidFill>
                            <a:srgbClr val="000000"/>
                          </a:solidFill>
                          <a:effectLst/>
                          <a:latin typeface="Consolas" panose="020B0609020204030204" pitchFamily="49" charset="0"/>
                        </a:rPr>
                        <a:t>1995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18.54%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1.32%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80.13%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02841199"/>
                  </a:ext>
                </a:extLst>
              </a:tr>
              <a:tr h="624034">
                <a:tc>
                  <a:txBody>
                    <a:bodyPr/>
                    <a:lstStyle/>
                    <a:p>
                      <a:pPr algn="ctr" fontAlgn="b"/>
                      <a:r>
                        <a:rPr lang="en-US" sz="2400" b="0" i="0" u="none" strike="noStrike" dirty="0">
                          <a:solidFill>
                            <a:srgbClr val="000000"/>
                          </a:solidFill>
                          <a:effectLst/>
                          <a:latin typeface="Consolas" panose="020B0609020204030204" pitchFamily="49" charset="0"/>
                        </a:rPr>
                        <a:t>2000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r" fontAlgn="b"/>
                      <a:r>
                        <a:rPr lang="en-US" sz="2400" b="0" i="0" u="none" strike="noStrike" dirty="0">
                          <a:solidFill>
                            <a:srgbClr val="000000"/>
                          </a:solidFill>
                          <a:effectLst/>
                          <a:latin typeface="Consolas" panose="020B0609020204030204" pitchFamily="49" charset="0"/>
                        </a:rPr>
                        <a:t>21.15%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r" fontAlgn="b"/>
                      <a:r>
                        <a:rPr lang="en-US" sz="2400" b="0" i="0" u="none" strike="noStrike" dirty="0">
                          <a:solidFill>
                            <a:srgbClr val="000000"/>
                          </a:solidFill>
                          <a:effectLst/>
                          <a:latin typeface="Consolas" panose="020B0609020204030204" pitchFamily="49" charset="0"/>
                        </a:rPr>
                        <a:t>1.39%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r" fontAlgn="b"/>
                      <a:r>
                        <a:rPr lang="en-US" sz="2400" b="0" i="0" u="none" strike="noStrike" dirty="0">
                          <a:solidFill>
                            <a:srgbClr val="000000"/>
                          </a:solidFill>
                          <a:effectLst/>
                          <a:latin typeface="Consolas" panose="020B0609020204030204" pitchFamily="49" charset="0"/>
                        </a:rPr>
                        <a:t>77.46%</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1733898859"/>
                  </a:ext>
                </a:extLst>
              </a:tr>
              <a:tr h="624034">
                <a:tc>
                  <a:txBody>
                    <a:bodyPr/>
                    <a:lstStyle/>
                    <a:p>
                      <a:pPr algn="ctr" fontAlgn="b"/>
                      <a:r>
                        <a:rPr lang="en-US" sz="2400" b="0" i="0" u="none" strike="noStrike">
                          <a:solidFill>
                            <a:srgbClr val="000000"/>
                          </a:solidFill>
                          <a:effectLst/>
                          <a:latin typeface="Consolas" panose="020B0609020204030204" pitchFamily="49" charset="0"/>
                        </a:rPr>
                        <a:t>2005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2.15%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73.10%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61121591"/>
                  </a:ext>
                </a:extLst>
              </a:tr>
              <a:tr h="624034">
                <a:tc>
                  <a:txBody>
                    <a:bodyPr/>
                    <a:lstStyle/>
                    <a:p>
                      <a:pPr algn="ctr" fontAlgn="b"/>
                      <a:r>
                        <a:rPr lang="en-US" sz="2400" b="0" i="0" u="none" strike="noStrike" dirty="0">
                          <a:solidFill>
                            <a:srgbClr val="000000"/>
                          </a:solidFill>
                          <a:effectLst/>
                          <a:latin typeface="Consolas" panose="020B0609020204030204" pitchFamily="49" charset="0"/>
                        </a:rPr>
                        <a:t>2010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r" fontAlgn="b"/>
                      <a:r>
                        <a:rPr lang="en-US" sz="2400" b="0" i="0" u="none" strike="noStrike" dirty="0">
                          <a:solidFill>
                            <a:srgbClr val="000000"/>
                          </a:solidFill>
                          <a:effectLst/>
                          <a:latin typeface="Consolas" panose="020B0609020204030204" pitchFamily="49" charset="0"/>
                        </a:rPr>
                        <a:t>19.64%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r" fontAlgn="b"/>
                      <a:r>
                        <a:rPr lang="en-US" sz="2400" b="0" i="0" u="none" strike="noStrike" dirty="0">
                          <a:solidFill>
                            <a:srgbClr val="000000"/>
                          </a:solidFill>
                          <a:effectLst/>
                          <a:latin typeface="Consolas" panose="020B0609020204030204" pitchFamily="49" charset="0"/>
                        </a:rPr>
                        <a:t>2.83%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tc>
                  <a:txBody>
                    <a:bodyPr/>
                    <a:lstStyle/>
                    <a:p>
                      <a:pPr algn="r" fontAlgn="b"/>
                      <a:r>
                        <a:rPr lang="en-US" sz="2400" b="0" i="0" u="none" strike="noStrike" dirty="0">
                          <a:solidFill>
                            <a:srgbClr val="000000"/>
                          </a:solidFill>
                          <a:effectLst/>
                          <a:latin typeface="Consolas" panose="020B0609020204030204" pitchFamily="49" charset="0"/>
                        </a:rPr>
                        <a:t>77.53%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solidFill>
                  </a:tcPr>
                </a:tc>
                <a:extLst>
                  <a:ext uri="{0D108BD9-81ED-4DB2-BD59-A6C34878D82A}">
                    <a16:rowId xmlns:a16="http://schemas.microsoft.com/office/drawing/2014/main" val="2815446441"/>
                  </a:ext>
                </a:extLst>
              </a:tr>
              <a:tr h="624034">
                <a:tc>
                  <a:txBody>
                    <a:bodyPr/>
                    <a:lstStyle/>
                    <a:p>
                      <a:pPr algn="ctr" fontAlgn="b"/>
                      <a:r>
                        <a:rPr lang="en-US" sz="2400" b="0" i="0" u="none" strike="noStrike">
                          <a:solidFill>
                            <a:srgbClr val="000000"/>
                          </a:solidFill>
                          <a:effectLst/>
                          <a:latin typeface="Consolas" panose="020B0609020204030204" pitchFamily="49" charset="0"/>
                        </a:rPr>
                        <a:t>2015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5.53%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70.27%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464682416"/>
                  </a:ext>
                </a:extLst>
              </a:tr>
            </a:tbl>
          </a:graphicData>
        </a:graphic>
      </p:graphicFrame>
      <p:sp>
        <p:nvSpPr>
          <p:cNvPr id="13" name="TextBox 12">
            <a:extLst>
              <a:ext uri="{FF2B5EF4-FFF2-40B4-BE49-F238E27FC236}">
                <a16:creationId xmlns:a16="http://schemas.microsoft.com/office/drawing/2014/main" id="{CDF853AB-C512-969A-C7FB-FC4770F9CDC4}"/>
              </a:ext>
            </a:extLst>
          </p:cNvPr>
          <p:cNvSpPr txBox="1"/>
          <p:nvPr/>
        </p:nvSpPr>
        <p:spPr>
          <a:xfrm>
            <a:off x="887477" y="19455716"/>
            <a:ext cx="8819371" cy="6034857"/>
          </a:xfrm>
          <a:prstGeom prst="rect">
            <a:avLst/>
          </a:prstGeom>
          <a:solidFill>
            <a:schemeClr val="bg1"/>
          </a:solidFill>
        </p:spPr>
        <p:txBody>
          <a:bodyPr wrap="square" rtlCol="0">
            <a:spAutoFit/>
          </a:bodyPr>
          <a:lstStyle/>
          <a:p>
            <a:pPr>
              <a:lnSpc>
                <a:spcPct val="115000"/>
              </a:lnSpc>
              <a:buClr>
                <a:schemeClr val="dk1"/>
              </a:buClr>
              <a:buSzPts val="1100"/>
            </a:pPr>
            <a:r>
              <a:rPr lang="en-US" sz="2600" dirty="0">
                <a:solidFill>
                  <a:srgbClr val="000000"/>
                </a:solidFill>
                <a:latin typeface="Arial" panose="020B0604020202020204" pitchFamily="34" charset="0"/>
              </a:rPr>
              <a:t>Arizona is facing a critical water crisis due to a combination of prolonged drought, climate change, and overuse of water resources. </a:t>
            </a:r>
          </a:p>
          <a:p>
            <a:pPr marL="342900" indent="-342900">
              <a:lnSpc>
                <a:spcPct val="115000"/>
              </a:lnSpc>
              <a:buClr>
                <a:schemeClr val="dk1"/>
              </a:buClr>
              <a:buSzPct val="100000"/>
              <a:buFont typeface="Wingdings" panose="05000000000000000000" pitchFamily="2" charset="2"/>
              <a:buChar char="q"/>
            </a:pPr>
            <a:r>
              <a:rPr lang="en-US" sz="2600" dirty="0">
                <a:solidFill>
                  <a:srgbClr val="000000"/>
                </a:solidFill>
                <a:latin typeface="Arial" panose="020B0604020202020204" pitchFamily="34" charset="0"/>
              </a:rPr>
              <a:t>The Colorado River runoff has declined sharply, dropping reservoir levels in Lake Mead and Lake Powell to historic lows.  (USGS)</a:t>
            </a:r>
          </a:p>
          <a:p>
            <a:pPr marL="342900" indent="-342900">
              <a:lnSpc>
                <a:spcPct val="115000"/>
              </a:lnSpc>
              <a:buClr>
                <a:schemeClr val="dk1"/>
              </a:buClr>
              <a:buSzPct val="100000"/>
              <a:buFont typeface="Wingdings" panose="05000000000000000000" pitchFamily="2" charset="2"/>
              <a:buChar char="q"/>
            </a:pPr>
            <a:r>
              <a:rPr lang="en-US" sz="2600" dirty="0">
                <a:solidFill>
                  <a:srgbClr val="000000"/>
                </a:solidFill>
                <a:latin typeface="Arial" panose="020B0604020202020204" pitchFamily="34" charset="0"/>
              </a:rPr>
              <a:t>The combined reservoirs storage lost 33.5 million acre-feet in the past 20 years, leaving only 15 months of average consumption reserves. (USGS)</a:t>
            </a:r>
          </a:p>
          <a:p>
            <a:pPr marL="342900" indent="-342900">
              <a:lnSpc>
                <a:spcPct val="115000"/>
              </a:lnSpc>
              <a:buClr>
                <a:schemeClr val="dk1"/>
              </a:buClr>
              <a:buSzPct val="100000"/>
              <a:buFont typeface="Wingdings" panose="05000000000000000000" pitchFamily="2" charset="2"/>
              <a:buChar char="q"/>
            </a:pPr>
            <a:r>
              <a:rPr lang="en-US" sz="2600" dirty="0">
                <a:solidFill>
                  <a:srgbClr val="000000"/>
                </a:solidFill>
                <a:latin typeface="Arial" panose="020B0604020202020204" pitchFamily="34" charset="0"/>
              </a:rPr>
              <a:t>Addressing these challenges requires substantial reductions in water use and the implementation of sustainable management practices to stabilize and recover water storage levels. </a:t>
            </a:r>
          </a:p>
        </p:txBody>
      </p:sp>
      <p:sp>
        <p:nvSpPr>
          <p:cNvPr id="14" name="TextBox 13">
            <a:extLst>
              <a:ext uri="{FF2B5EF4-FFF2-40B4-BE49-F238E27FC236}">
                <a16:creationId xmlns:a16="http://schemas.microsoft.com/office/drawing/2014/main" id="{0169838E-18F4-3EA8-36DF-24BF2323EFEC}"/>
              </a:ext>
            </a:extLst>
          </p:cNvPr>
          <p:cNvSpPr txBox="1"/>
          <p:nvPr/>
        </p:nvSpPr>
        <p:spPr>
          <a:xfrm>
            <a:off x="35780662" y="7379662"/>
            <a:ext cx="3860090" cy="4924425"/>
          </a:xfrm>
          <a:prstGeom prst="rect">
            <a:avLst/>
          </a:prstGeom>
          <a:noFill/>
        </p:spPr>
        <p:txBody>
          <a:bodyPr wrap="square" rtlCol="0">
            <a:spAutoFit/>
          </a:bodyPr>
          <a:lstStyle/>
          <a:p>
            <a:pPr marL="457200" indent="-457200">
              <a:buFont typeface="Wingdings" panose="05000000000000000000" pitchFamily="2" charset="2"/>
              <a:buChar char="q"/>
            </a:pPr>
            <a:r>
              <a:rPr lang="en-US" sz="2600" dirty="0">
                <a:solidFill>
                  <a:srgbClr val="000000"/>
                </a:solidFill>
                <a:latin typeface="Arial" panose="020B0604020202020204" pitchFamily="34" charset="0"/>
              </a:rPr>
              <a:t>A positive slope indicates low water use efficiency. A negative slope indicates high efficiency. </a:t>
            </a:r>
          </a:p>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There is limited data on </a:t>
            </a:r>
            <a:r>
              <a:rPr lang="en-US" sz="2600" dirty="0" err="1">
                <a:solidFill>
                  <a:srgbClr val="000000"/>
                </a:solidFill>
                <a:latin typeface="Arial" panose="020B0604020202020204" pitchFamily="34" charset="0"/>
              </a:rPr>
              <a:t>Microirrigation</a:t>
            </a:r>
            <a:r>
              <a:rPr lang="en-US" sz="2600" dirty="0">
                <a:solidFill>
                  <a:srgbClr val="000000"/>
                </a:solidFill>
                <a:latin typeface="Arial" panose="020B0604020202020204" pitchFamily="34" charset="0"/>
              </a:rPr>
              <a:t>, so this relationship may not be properly reflected in this set</a:t>
            </a:r>
            <a:r>
              <a:rPr lang="en-US" sz="2800" dirty="0">
                <a:solidFill>
                  <a:srgbClr val="000000"/>
                </a:solidFill>
                <a:latin typeface="Arial" panose="020B0604020202020204" pitchFamily="34" charset="0"/>
              </a:rPr>
              <a:t>.</a:t>
            </a:r>
          </a:p>
        </p:txBody>
      </p:sp>
      <p:sp>
        <p:nvSpPr>
          <p:cNvPr id="16" name="Shape 63">
            <a:extLst>
              <a:ext uri="{FF2B5EF4-FFF2-40B4-BE49-F238E27FC236}">
                <a16:creationId xmlns:a16="http://schemas.microsoft.com/office/drawing/2014/main" id="{77A9A723-390C-7F0F-AAB0-F07E521183F8}"/>
              </a:ext>
            </a:extLst>
          </p:cNvPr>
          <p:cNvSpPr txBox="1"/>
          <p:nvPr/>
        </p:nvSpPr>
        <p:spPr>
          <a:xfrm>
            <a:off x="25513961" y="18921877"/>
            <a:ext cx="14071809" cy="103637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Discussion</a:t>
            </a:r>
          </a:p>
          <a:p>
            <a:endParaRPr lang="en-US" sz="1532" dirty="0">
              <a:solidFill>
                <a:srgbClr val="003366"/>
              </a:solidFill>
              <a:latin typeface="Oswald"/>
              <a:ea typeface="Oswald"/>
              <a:cs typeface="Oswald"/>
              <a:sym typeface="Oswald"/>
            </a:endParaRPr>
          </a:p>
        </p:txBody>
      </p:sp>
      <p:sp>
        <p:nvSpPr>
          <p:cNvPr id="21" name="Shape 63">
            <a:extLst>
              <a:ext uri="{FF2B5EF4-FFF2-40B4-BE49-F238E27FC236}">
                <a16:creationId xmlns:a16="http://schemas.microsoft.com/office/drawing/2014/main" id="{947DE1AB-E8AA-32F3-4255-B187B88FCB34}"/>
              </a:ext>
            </a:extLst>
          </p:cNvPr>
          <p:cNvSpPr txBox="1"/>
          <p:nvPr/>
        </p:nvSpPr>
        <p:spPr>
          <a:xfrm>
            <a:off x="10565495" y="6430502"/>
            <a:ext cx="8931829"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Analysis</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22" name="TextBox 21">
            <a:extLst>
              <a:ext uri="{FF2B5EF4-FFF2-40B4-BE49-F238E27FC236}">
                <a16:creationId xmlns:a16="http://schemas.microsoft.com/office/drawing/2014/main" id="{6D30F107-B72F-DE9B-58C3-E4C768E59076}"/>
              </a:ext>
            </a:extLst>
          </p:cNvPr>
          <p:cNvSpPr txBox="1"/>
          <p:nvPr/>
        </p:nvSpPr>
        <p:spPr>
          <a:xfrm>
            <a:off x="10967931" y="7750277"/>
            <a:ext cx="4949198" cy="9294852"/>
          </a:xfrm>
          <a:prstGeom prst="rect">
            <a:avLst/>
          </a:prstGeom>
          <a:noFill/>
        </p:spPr>
        <p:txBody>
          <a:bodyPr wrap="square" rtlCol="0">
            <a:spAutoFit/>
          </a:bodyPr>
          <a:lstStyle/>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 plots to the right are the combined Domestic Water use per capita per person</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There is a large discrepancy between Domestic use from Public vs. Self-Supplied water.</a:t>
            </a:r>
          </a:p>
          <a:p>
            <a:endParaRPr lang="en-US" sz="2600" dirty="0">
              <a:solidFill>
                <a:srgbClr val="000000"/>
              </a:solidFill>
              <a:latin typeface="Arial" panose="020B0604020202020204" pitchFamily="34" charset="0"/>
            </a:endParaRPr>
          </a:p>
          <a:p>
            <a:r>
              <a:rPr lang="en-US" sz="2600" dirty="0">
                <a:solidFill>
                  <a:srgbClr val="000000"/>
                </a:solidFill>
                <a:latin typeface="Arial" panose="020B0604020202020204" pitchFamily="34" charset="0"/>
              </a:rPr>
              <a:t>“Public Supply” is the per-capita-per-person water use of the publicly supplied water in domestic sector, which includes all water used for indoor and outdoor household purposes. This includes drinking, cooking, bathing, laundry, dishwashing, flushing toilets, watering lawns and gardens, and maintaining pools. </a:t>
            </a:r>
          </a:p>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p:txBody>
      </p:sp>
      <p:sp>
        <p:nvSpPr>
          <p:cNvPr id="25" name="Shape 63">
            <a:extLst>
              <a:ext uri="{FF2B5EF4-FFF2-40B4-BE49-F238E27FC236}">
                <a16:creationId xmlns:a16="http://schemas.microsoft.com/office/drawing/2014/main" id="{5CD680CF-85D6-B7ED-2697-ADAB973739AD}"/>
              </a:ext>
            </a:extLst>
          </p:cNvPr>
          <p:cNvSpPr txBox="1"/>
          <p:nvPr/>
        </p:nvSpPr>
        <p:spPr>
          <a:xfrm>
            <a:off x="25523937" y="27674100"/>
            <a:ext cx="14072114"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References &amp; Acknowledgements </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pic>
        <p:nvPicPr>
          <p:cNvPr id="37" name="Picture 36" descr="A qr code on a white background&#10;&#10;AI-generated content may be incorrect.">
            <a:extLst>
              <a:ext uri="{FF2B5EF4-FFF2-40B4-BE49-F238E27FC236}">
                <a16:creationId xmlns:a16="http://schemas.microsoft.com/office/drawing/2014/main" id="{92E74B61-D5A1-6E18-E361-DA0A6AE98D66}"/>
              </a:ext>
            </a:extLst>
          </p:cNvPr>
          <p:cNvPicPr>
            <a:picLocks noChangeAspect="1"/>
          </p:cNvPicPr>
          <p:nvPr/>
        </p:nvPicPr>
        <p:blipFill>
          <a:blip r:embed="rId4"/>
          <a:stretch>
            <a:fillRect/>
          </a:stretch>
        </p:blipFill>
        <p:spPr>
          <a:xfrm>
            <a:off x="37131392" y="28921439"/>
            <a:ext cx="1764547" cy="1764547"/>
          </a:xfrm>
          <a:prstGeom prst="rect">
            <a:avLst/>
          </a:prstGeom>
        </p:spPr>
      </p:pic>
      <p:sp>
        <p:nvSpPr>
          <p:cNvPr id="3" name="TextBox 2">
            <a:extLst>
              <a:ext uri="{FF2B5EF4-FFF2-40B4-BE49-F238E27FC236}">
                <a16:creationId xmlns:a16="http://schemas.microsoft.com/office/drawing/2014/main" id="{6239C815-73BE-0E5B-5976-8259D91FA3B2}"/>
              </a:ext>
            </a:extLst>
          </p:cNvPr>
          <p:cNvSpPr txBox="1"/>
          <p:nvPr/>
        </p:nvSpPr>
        <p:spPr>
          <a:xfrm>
            <a:off x="941855" y="25879445"/>
            <a:ext cx="8764994" cy="1129412"/>
          </a:xfrm>
          <a:prstGeom prst="rect">
            <a:avLst/>
          </a:prstGeom>
          <a:solidFill>
            <a:schemeClr val="bg1"/>
          </a:solidFill>
        </p:spPr>
        <p:txBody>
          <a:bodyPr wrap="square" rtlCol="0">
            <a:spAutoFit/>
          </a:bodyPr>
          <a:lstStyle/>
          <a:p>
            <a:r>
              <a:rPr lang="en-US" sz="5000" b="1" dirty="0">
                <a:solidFill>
                  <a:srgbClr val="5F8BA6"/>
                </a:solidFill>
                <a:latin typeface="Arial" panose="020B0604020202020204" pitchFamily="34" charset="0"/>
                <a:cs typeface="Arial" panose="020B0604020202020204" pitchFamily="34" charset="0"/>
              </a:rPr>
              <a:t>Key</a:t>
            </a:r>
            <a:r>
              <a:rPr lang="en-US" dirty="0"/>
              <a:t> </a:t>
            </a:r>
            <a:r>
              <a:rPr lang="en-US" sz="5000" b="1" dirty="0">
                <a:solidFill>
                  <a:srgbClr val="5F8BA6"/>
                </a:solidFill>
                <a:latin typeface="Arial" panose="020B0604020202020204" pitchFamily="34" charset="0"/>
                <a:cs typeface="Arial" panose="020B0604020202020204" pitchFamily="34" charset="0"/>
              </a:rPr>
              <a:t>Questions</a:t>
            </a:r>
          </a:p>
        </p:txBody>
      </p:sp>
      <p:sp>
        <p:nvSpPr>
          <p:cNvPr id="4" name="TextBox 3">
            <a:extLst>
              <a:ext uri="{FF2B5EF4-FFF2-40B4-BE49-F238E27FC236}">
                <a16:creationId xmlns:a16="http://schemas.microsoft.com/office/drawing/2014/main" id="{792614A5-25BD-B941-DE6E-672664C6ACD1}"/>
              </a:ext>
            </a:extLst>
          </p:cNvPr>
          <p:cNvSpPr txBox="1"/>
          <p:nvPr/>
        </p:nvSpPr>
        <p:spPr>
          <a:xfrm>
            <a:off x="941855" y="27437682"/>
            <a:ext cx="8764993" cy="2893100"/>
          </a:xfrm>
          <a:prstGeom prst="rect">
            <a:avLst/>
          </a:prstGeom>
          <a:solidFill>
            <a:schemeClr val="bg1"/>
          </a:solidFill>
        </p:spPr>
        <p:txBody>
          <a:bodyPr wrap="square" rtlCol="0">
            <a:spAutoFit/>
          </a:bodyPr>
          <a:lstStyle/>
          <a:p>
            <a:pPr marL="342900" indent="-342900">
              <a:buFont typeface="Wingdings" panose="05000000000000000000" pitchFamily="2" charset="2"/>
              <a:buChar char="q"/>
            </a:pPr>
            <a:r>
              <a:rPr lang="en-US" sz="2600" dirty="0">
                <a:solidFill>
                  <a:srgbClr val="000000"/>
                </a:solidFill>
                <a:latin typeface="Arial" panose="020B0604020202020204" pitchFamily="34" charset="0"/>
              </a:rPr>
              <a:t>What patterns or anomalies in water consumption can we identify across USGS sectors in Arizona?</a:t>
            </a:r>
          </a:p>
          <a:p>
            <a:pPr marL="342900" indent="-342900">
              <a:buFont typeface="Wingdings" panose="05000000000000000000" pitchFamily="2" charset="2"/>
              <a:buChar char="q"/>
            </a:pPr>
            <a:r>
              <a:rPr lang="en-US" sz="2600" dirty="0">
                <a:solidFill>
                  <a:srgbClr val="000000"/>
                </a:solidFill>
                <a:latin typeface="Arial" panose="020B0604020202020204" pitchFamily="34" charset="0"/>
              </a:rPr>
              <a:t>Which sectors have a high potential for growth in efficient water use</a:t>
            </a:r>
          </a:p>
          <a:p>
            <a:pPr marL="342900" indent="-342900">
              <a:buFont typeface="Wingdings" panose="05000000000000000000" pitchFamily="2" charset="2"/>
              <a:buChar char="q"/>
            </a:pPr>
            <a:r>
              <a:rPr lang="en-US" sz="2600" dirty="0">
                <a:solidFill>
                  <a:srgbClr val="000000"/>
                </a:solidFill>
                <a:latin typeface="Arial" panose="020B0604020202020204" pitchFamily="34" charset="0"/>
              </a:rPr>
              <a:t> How can we inform policy decisions aimed at optimizing water resources and mitigating the impacts of water scarcity</a:t>
            </a:r>
          </a:p>
        </p:txBody>
      </p:sp>
      <p:sp>
        <p:nvSpPr>
          <p:cNvPr id="18" name="TextBox 17">
            <a:extLst>
              <a:ext uri="{FF2B5EF4-FFF2-40B4-BE49-F238E27FC236}">
                <a16:creationId xmlns:a16="http://schemas.microsoft.com/office/drawing/2014/main" id="{D3EF456F-4CEE-F7A9-2CF3-297BB06E457D}"/>
              </a:ext>
            </a:extLst>
          </p:cNvPr>
          <p:cNvSpPr txBox="1"/>
          <p:nvPr/>
        </p:nvSpPr>
        <p:spPr>
          <a:xfrm>
            <a:off x="35176369" y="29304096"/>
            <a:ext cx="1467044" cy="892552"/>
          </a:xfrm>
          <a:prstGeom prst="rect">
            <a:avLst/>
          </a:prstGeom>
          <a:noFill/>
        </p:spPr>
        <p:txBody>
          <a:bodyPr wrap="square" rtlCol="0">
            <a:spAutoFit/>
          </a:bodyPr>
          <a:lstStyle/>
          <a:p>
            <a:r>
              <a:rPr lang="en-US" sz="2600" dirty="0"/>
              <a:t>USGS Sources </a:t>
            </a:r>
          </a:p>
        </p:txBody>
      </p:sp>
      <p:sp>
        <p:nvSpPr>
          <p:cNvPr id="20" name="Arrow: Right 19">
            <a:extLst>
              <a:ext uri="{FF2B5EF4-FFF2-40B4-BE49-F238E27FC236}">
                <a16:creationId xmlns:a16="http://schemas.microsoft.com/office/drawing/2014/main" id="{13D6BABC-63AF-79E7-CCD4-1DC5E940F56F}"/>
              </a:ext>
            </a:extLst>
          </p:cNvPr>
          <p:cNvSpPr/>
          <p:nvPr/>
        </p:nvSpPr>
        <p:spPr>
          <a:xfrm>
            <a:off x="36456397" y="29443859"/>
            <a:ext cx="624114" cy="613026"/>
          </a:xfrm>
          <a:prstGeom prst="rightArrow">
            <a:avLst/>
          </a:prstGeom>
          <a:solidFill>
            <a:srgbClr val="B25D2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44D98BF0-8F67-0C76-241D-175815CEE8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393524" y="28919282"/>
            <a:ext cx="1764547" cy="1764547"/>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EDF327D2-B295-BEB5-5330-3B46AE420A76}"/>
              </a:ext>
            </a:extLst>
          </p:cNvPr>
          <p:cNvSpPr txBox="1"/>
          <p:nvPr/>
        </p:nvSpPr>
        <p:spPr>
          <a:xfrm>
            <a:off x="31443063" y="29350435"/>
            <a:ext cx="1203555" cy="892552"/>
          </a:xfrm>
          <a:prstGeom prst="rect">
            <a:avLst/>
          </a:prstGeom>
          <a:noFill/>
        </p:spPr>
        <p:txBody>
          <a:bodyPr wrap="square" rtlCol="0">
            <a:spAutoFit/>
          </a:bodyPr>
          <a:lstStyle/>
          <a:p>
            <a:r>
              <a:rPr lang="en-US" sz="2600" dirty="0"/>
              <a:t>USC 10364</a:t>
            </a:r>
          </a:p>
        </p:txBody>
      </p:sp>
      <p:sp>
        <p:nvSpPr>
          <p:cNvPr id="27" name="Arrow: Right 26">
            <a:extLst>
              <a:ext uri="{FF2B5EF4-FFF2-40B4-BE49-F238E27FC236}">
                <a16:creationId xmlns:a16="http://schemas.microsoft.com/office/drawing/2014/main" id="{DD5EF41D-F899-B14A-0B9A-2F7E7C4AF027}"/>
              </a:ext>
            </a:extLst>
          </p:cNvPr>
          <p:cNvSpPr/>
          <p:nvPr/>
        </p:nvSpPr>
        <p:spPr>
          <a:xfrm>
            <a:off x="32664916" y="29443859"/>
            <a:ext cx="624114" cy="613026"/>
          </a:xfrm>
          <a:prstGeom prst="rightArrow">
            <a:avLst/>
          </a:prstGeom>
          <a:solidFill>
            <a:srgbClr val="B25D2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descr="A black background with blue and yellow text&#10;&#10;AI-generated content may be incorrect.">
            <a:extLst>
              <a:ext uri="{FF2B5EF4-FFF2-40B4-BE49-F238E27FC236}">
                <a16:creationId xmlns:a16="http://schemas.microsoft.com/office/drawing/2014/main" id="{E037FA0E-C4B9-319F-CCC0-CC53D9D224E9}"/>
              </a:ext>
            </a:extLst>
          </p:cNvPr>
          <p:cNvPicPr>
            <a:picLocks noChangeAspect="1"/>
          </p:cNvPicPr>
          <p:nvPr/>
        </p:nvPicPr>
        <p:blipFill>
          <a:blip r:embed="rId6"/>
          <a:stretch>
            <a:fillRect/>
          </a:stretch>
        </p:blipFill>
        <p:spPr>
          <a:xfrm>
            <a:off x="31647904" y="950306"/>
            <a:ext cx="8515051" cy="3994977"/>
          </a:xfrm>
          <a:prstGeom prst="rect">
            <a:avLst/>
          </a:prstGeom>
        </p:spPr>
      </p:pic>
      <p:pic>
        <p:nvPicPr>
          <p:cNvPr id="36" name="Picture 35" descr="A black background with blue and yellow text&#10;&#10;AI-generated content may be incorrect.">
            <a:extLst>
              <a:ext uri="{FF2B5EF4-FFF2-40B4-BE49-F238E27FC236}">
                <a16:creationId xmlns:a16="http://schemas.microsoft.com/office/drawing/2014/main" id="{386A7769-9EAA-2B2E-90E5-7DC7356A7054}"/>
              </a:ext>
            </a:extLst>
          </p:cNvPr>
          <p:cNvPicPr>
            <a:picLocks noChangeAspect="1"/>
          </p:cNvPicPr>
          <p:nvPr/>
        </p:nvPicPr>
        <p:blipFill>
          <a:blip r:embed="rId7"/>
          <a:stretch>
            <a:fillRect/>
          </a:stretch>
        </p:blipFill>
        <p:spPr>
          <a:xfrm>
            <a:off x="-324306" y="1015737"/>
            <a:ext cx="8590145" cy="4026854"/>
          </a:xfrm>
          <a:prstGeom prst="rect">
            <a:avLst/>
          </a:prstGeom>
        </p:spPr>
      </p:pic>
      <p:sp>
        <p:nvSpPr>
          <p:cNvPr id="50" name="TextBox 49">
            <a:extLst>
              <a:ext uri="{FF2B5EF4-FFF2-40B4-BE49-F238E27FC236}">
                <a16:creationId xmlns:a16="http://schemas.microsoft.com/office/drawing/2014/main" id="{5B795776-D3D9-E215-F45A-2E9C7002A50D}"/>
              </a:ext>
            </a:extLst>
          </p:cNvPr>
          <p:cNvSpPr txBox="1"/>
          <p:nvPr/>
        </p:nvSpPr>
        <p:spPr>
          <a:xfrm>
            <a:off x="18995924" y="17614900"/>
            <a:ext cx="5597394" cy="7294305"/>
          </a:xfrm>
          <a:prstGeom prst="rect">
            <a:avLst/>
          </a:prstGeom>
          <a:noFill/>
        </p:spPr>
        <p:txBody>
          <a:bodyPr wrap="square" rtlCol="0">
            <a:spAutoFit/>
          </a:bodyPr>
          <a:lstStyle/>
          <a:p>
            <a:r>
              <a:rPr lang="en-US" sz="2600" dirty="0">
                <a:latin typeface="Arial" panose="020B0604020202020204" pitchFamily="34" charset="0"/>
                <a:cs typeface="Arial" panose="020B0604020202020204" pitchFamily="34" charset="0"/>
              </a:rPr>
              <a:t>Arizona withdrawals are defined as water removed from a ground- or surface-water source for use. </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 vast majority of water in the state is used for Irrigation, then through Public Supply withdrawals.</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Irrigation and Public sector withdrawal the most water for Arizona. </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 Public withdrawal also get sent to other sectors for use. </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 </a:t>
            </a:r>
            <a:r>
              <a:rPr lang="en-US" sz="2600" b="1" dirty="0">
                <a:solidFill>
                  <a:srgbClr val="000000"/>
                </a:solidFill>
                <a:latin typeface="Arial" panose="020B0604020202020204" pitchFamily="34" charset="0"/>
              </a:rPr>
              <a:t>blown-up figure </a:t>
            </a:r>
            <a:r>
              <a:rPr lang="en-US" sz="2600" dirty="0">
                <a:solidFill>
                  <a:srgbClr val="000000"/>
                </a:solidFill>
                <a:latin typeface="Arial" panose="020B0604020202020204" pitchFamily="34" charset="0"/>
              </a:rPr>
              <a:t>shows sectors Domestic, Thermoelectric, Industrial, Mining, Livestock, and Aquaculture</a:t>
            </a:r>
          </a:p>
          <a:p>
            <a:endParaRPr lang="en-US" sz="2600" dirty="0">
              <a:latin typeface="Arial" panose="020B0604020202020204" pitchFamily="34" charset="0"/>
              <a:cs typeface="Arial" panose="020B0604020202020204" pitchFamily="34" charset="0"/>
            </a:endParaRPr>
          </a:p>
        </p:txBody>
      </p:sp>
      <p:pic>
        <p:nvPicPr>
          <p:cNvPr id="60" name="Picture 59" descr="A graph of water withdrawals&#10;&#10;AI-generated content may be incorrect.">
            <a:extLst>
              <a:ext uri="{FF2B5EF4-FFF2-40B4-BE49-F238E27FC236}">
                <a16:creationId xmlns:a16="http://schemas.microsoft.com/office/drawing/2014/main" id="{A5E37AC4-31A6-DD57-3880-C9D40D9E682B}"/>
              </a:ext>
            </a:extLst>
          </p:cNvPr>
          <p:cNvPicPr>
            <a:picLocks noChangeAspect="1"/>
          </p:cNvPicPr>
          <p:nvPr/>
        </p:nvPicPr>
        <p:blipFill>
          <a:blip r:embed="rId8"/>
          <a:stretch>
            <a:fillRect/>
          </a:stretch>
        </p:blipFill>
        <p:spPr>
          <a:xfrm>
            <a:off x="10553691" y="17350883"/>
            <a:ext cx="8442234" cy="7316602"/>
          </a:xfrm>
          <a:prstGeom prst="rect">
            <a:avLst/>
          </a:prstGeom>
        </p:spPr>
      </p:pic>
      <p:pic>
        <p:nvPicPr>
          <p:cNvPr id="40" name="Picture 39" descr="A graph showing different colored lines&#10;&#10;AI-generated content may be incorrect.">
            <a:extLst>
              <a:ext uri="{FF2B5EF4-FFF2-40B4-BE49-F238E27FC236}">
                <a16:creationId xmlns:a16="http://schemas.microsoft.com/office/drawing/2014/main" id="{06ABD550-E979-2555-3C29-4C3E69CDF500}"/>
              </a:ext>
            </a:extLst>
          </p:cNvPr>
          <p:cNvPicPr>
            <a:picLocks noChangeAspect="1"/>
          </p:cNvPicPr>
          <p:nvPr/>
        </p:nvPicPr>
        <p:blipFill>
          <a:blip r:embed="rId9"/>
          <a:stretch>
            <a:fillRect/>
          </a:stretch>
        </p:blipFill>
        <p:spPr>
          <a:xfrm>
            <a:off x="11498153" y="19050099"/>
            <a:ext cx="4726899" cy="2842149"/>
          </a:xfrm>
          <a:prstGeom prst="rect">
            <a:avLst/>
          </a:prstGeom>
          <a:ln w="57150">
            <a:solidFill>
              <a:srgbClr val="B25D26"/>
            </a:solidFill>
          </a:ln>
        </p:spPr>
      </p:pic>
      <p:pic>
        <p:nvPicPr>
          <p:cNvPr id="62" name="Picture 61" descr="A map of the state of arizona&#10;&#10;AI-generated content may be incorrect.">
            <a:extLst>
              <a:ext uri="{FF2B5EF4-FFF2-40B4-BE49-F238E27FC236}">
                <a16:creationId xmlns:a16="http://schemas.microsoft.com/office/drawing/2014/main" id="{85B06457-E604-F489-B49B-ED34A454CA68}"/>
              </a:ext>
            </a:extLst>
          </p:cNvPr>
          <p:cNvPicPr>
            <a:picLocks noChangeAspect="1"/>
          </p:cNvPicPr>
          <p:nvPr/>
        </p:nvPicPr>
        <p:blipFill>
          <a:blip r:embed="rId10"/>
          <a:stretch>
            <a:fillRect/>
          </a:stretch>
        </p:blipFill>
        <p:spPr>
          <a:xfrm>
            <a:off x="16080349" y="7608803"/>
            <a:ext cx="8610992" cy="6287783"/>
          </a:xfrm>
          <a:prstGeom prst="rect">
            <a:avLst/>
          </a:prstGeom>
        </p:spPr>
      </p:pic>
      <p:pic>
        <p:nvPicPr>
          <p:cNvPr id="1027" name="Picture 1026" descr="A screen shot of a graph&#10;&#10;AI-generated content may be incorrect.">
            <a:extLst>
              <a:ext uri="{FF2B5EF4-FFF2-40B4-BE49-F238E27FC236}">
                <a16:creationId xmlns:a16="http://schemas.microsoft.com/office/drawing/2014/main" id="{BB45CF58-D77E-4F52-FD4B-52EA7A6170B7}"/>
              </a:ext>
            </a:extLst>
          </p:cNvPr>
          <p:cNvPicPr>
            <a:picLocks noChangeAspect="1"/>
          </p:cNvPicPr>
          <p:nvPr/>
        </p:nvPicPr>
        <p:blipFill>
          <a:blip r:embed="rId11"/>
          <a:stretch>
            <a:fillRect/>
          </a:stretch>
        </p:blipFill>
        <p:spPr>
          <a:xfrm>
            <a:off x="25653725" y="7197753"/>
            <a:ext cx="9802031" cy="5288244"/>
          </a:xfrm>
          <a:prstGeom prst="rect">
            <a:avLst/>
          </a:prstGeom>
        </p:spPr>
      </p:pic>
      <p:sp>
        <p:nvSpPr>
          <p:cNvPr id="1029" name="TextBox 1028">
            <a:extLst>
              <a:ext uri="{FF2B5EF4-FFF2-40B4-BE49-F238E27FC236}">
                <a16:creationId xmlns:a16="http://schemas.microsoft.com/office/drawing/2014/main" id="{C58E8BDF-FF83-75C8-F1DB-5DD043BA5070}"/>
              </a:ext>
            </a:extLst>
          </p:cNvPr>
          <p:cNvSpPr txBox="1"/>
          <p:nvPr/>
        </p:nvSpPr>
        <p:spPr>
          <a:xfrm>
            <a:off x="16343086" y="13896586"/>
            <a:ext cx="8072507" cy="492443"/>
          </a:xfrm>
          <a:prstGeom prst="rect">
            <a:avLst/>
          </a:prstGeom>
          <a:noFill/>
        </p:spPr>
        <p:txBody>
          <a:bodyPr wrap="square" rtlCol="0">
            <a:spAutoFit/>
          </a:bodyPr>
          <a:lstStyle/>
          <a:p>
            <a:r>
              <a:rPr lang="en-US" sz="2600" dirty="0">
                <a:latin typeface="Arial" panose="020B0604020202020204" pitchFamily="34" charset="0"/>
                <a:cs typeface="Arial" panose="020B0604020202020204" pitchFamily="34" charset="0"/>
              </a:rPr>
              <a:t>What does that mean?</a:t>
            </a:r>
          </a:p>
        </p:txBody>
      </p:sp>
      <p:sp>
        <p:nvSpPr>
          <p:cNvPr id="7" name="TextBox 6">
            <a:extLst>
              <a:ext uri="{FF2B5EF4-FFF2-40B4-BE49-F238E27FC236}">
                <a16:creationId xmlns:a16="http://schemas.microsoft.com/office/drawing/2014/main" id="{60AB9C95-6CBD-262D-4F50-7402FEAC1E8B}"/>
              </a:ext>
            </a:extLst>
          </p:cNvPr>
          <p:cNvSpPr txBox="1"/>
          <p:nvPr/>
        </p:nvSpPr>
        <p:spPr>
          <a:xfrm>
            <a:off x="10528850" y="25173222"/>
            <a:ext cx="6654250" cy="5568696"/>
          </a:xfrm>
          <a:prstGeom prst="rect">
            <a:avLst/>
          </a:prstGeom>
          <a:solidFill>
            <a:schemeClr val="bg1"/>
          </a:solidFill>
        </p:spPr>
        <p:txBody>
          <a:bodyPr wrap="square" rtlCol="0">
            <a:spAutoFit/>
          </a:bodyPr>
          <a:lstStyle/>
          <a:p>
            <a:r>
              <a:rPr lang="en-US" sz="2600" dirty="0">
                <a:solidFill>
                  <a:srgbClr val="000000"/>
                </a:solidFill>
                <a:latin typeface="Arial" panose="020B0604020202020204" pitchFamily="34" charset="0"/>
              </a:rPr>
              <a:t>Looking into the Irrigation sector they have 3 distinct methods or irrigating water.</a:t>
            </a:r>
          </a:p>
          <a:p>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 proportion of Surface watering has slowly decreased since 1985.</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Conversely, the proportion of Sprinkler and Micro-irrigation watering has increased slightly.</a:t>
            </a:r>
          </a:p>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a:p>
            <a:endParaRPr lang="en-US" sz="2600" dirty="0"/>
          </a:p>
        </p:txBody>
      </p:sp>
    </p:spTree>
    <p:extLst>
      <p:ext uri="{BB962C8B-B14F-4D97-AF65-F5344CB8AC3E}">
        <p14:creationId xmlns:p14="http://schemas.microsoft.com/office/powerpoint/2010/main" val="276588825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2354</TotalTime>
  <Words>843</Words>
  <Application>Microsoft Office PowerPoint</Application>
  <PresentationFormat>Custom</PresentationFormat>
  <Paragraphs>85</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Consolas</vt:lpstr>
      <vt:lpstr>Oswald</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Jack M Tomlon</cp:lastModifiedBy>
  <cp:revision>42</cp:revision>
  <dcterms:created xsi:type="dcterms:W3CDTF">2018-10-09T15:34:40Z</dcterms:created>
  <dcterms:modified xsi:type="dcterms:W3CDTF">2025-04-14T20:27:25Z</dcterms:modified>
</cp:coreProperties>
</file>

<file path=docProps/thumbnail.jpeg>
</file>